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0"/>
  </p:notesMasterIdLst>
  <p:handoutMasterIdLst>
    <p:handoutMasterId r:id="rId31"/>
  </p:handoutMasterIdLst>
  <p:sldIdLst>
    <p:sldId id="877" r:id="rId2"/>
    <p:sldId id="1242" r:id="rId3"/>
    <p:sldId id="1236" r:id="rId4"/>
    <p:sldId id="1237" r:id="rId5"/>
    <p:sldId id="1241" r:id="rId6"/>
    <p:sldId id="1243" r:id="rId7"/>
    <p:sldId id="1256" r:id="rId8"/>
    <p:sldId id="1248" r:id="rId9"/>
    <p:sldId id="1244" r:id="rId10"/>
    <p:sldId id="1262" r:id="rId11"/>
    <p:sldId id="1257" r:id="rId12"/>
    <p:sldId id="1263" r:id="rId13"/>
    <p:sldId id="1258" r:id="rId14"/>
    <p:sldId id="1259" r:id="rId15"/>
    <p:sldId id="1260" r:id="rId16"/>
    <p:sldId id="1261" r:id="rId17"/>
    <p:sldId id="1247" r:id="rId18"/>
    <p:sldId id="1249" r:id="rId19"/>
    <p:sldId id="1250" r:id="rId20"/>
    <p:sldId id="1251" r:id="rId21"/>
    <p:sldId id="1252" r:id="rId22"/>
    <p:sldId id="1253" r:id="rId23"/>
    <p:sldId id="1254" r:id="rId24"/>
    <p:sldId id="1255" r:id="rId25"/>
    <p:sldId id="1245" r:id="rId26"/>
    <p:sldId id="1238" r:id="rId27"/>
    <p:sldId id="1246" r:id="rId28"/>
    <p:sldId id="1239" r:id="rId29"/>
  </p:sldIdLst>
  <p:sldSz cx="9906000" cy="6858000" type="A4"/>
  <p:notesSz cx="6805613" cy="99393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lanel" initials="ag" lastIdx="1" clrIdx="0"/>
  <p:cmAuthor id="1" name="CHERMAT Sophie (DR-RHONA)" initials="C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99"/>
    <a:srgbClr val="990033"/>
    <a:srgbClr val="006600"/>
    <a:srgbClr val="CCFFCC"/>
    <a:srgbClr val="A50021"/>
    <a:srgbClr val="339933"/>
    <a:srgbClr val="FF9966"/>
    <a:srgbClr val="FF00FF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91361" autoAdjust="0"/>
  </p:normalViewPr>
  <p:slideViewPr>
    <p:cSldViewPr showGuides="1">
      <p:cViewPr varScale="1">
        <p:scale>
          <a:sx n="84" d="100"/>
          <a:sy n="84" d="100"/>
        </p:scale>
        <p:origin x="39" y="69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468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944"/>
    </p:cViewPr>
  </p:sorterViewPr>
  <p:notesViewPr>
    <p:cSldViewPr showGuides="1">
      <p:cViewPr>
        <p:scale>
          <a:sx n="100" d="100"/>
          <a:sy n="100" d="100"/>
        </p:scale>
        <p:origin x="-2766" y="141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B436E-C5CA-4877-BABA-5DC29803F353}" type="datetimeFigureOut">
              <a:rPr lang="fr-FR" smtClean="0"/>
              <a:t>15/06/2023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76C4B-68BF-4D5E-A456-93DD59BC53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35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4368C89-DFCB-4FF0-99F5-6140D54551E0}" type="datetimeFigureOut">
              <a:rPr lang="fr-FR"/>
              <a:pPr>
                <a:defRPr/>
              </a:pPr>
              <a:t>15/06/2023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003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4DB424A-FB50-4BD1-91D1-4142A11ED89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887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361950" algn="just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013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Documents du GRIA téléchargeables</a:t>
            </a:r>
            <a:r>
              <a:rPr lang="fr-FR" baseline="0" dirty="0"/>
              <a:t> sur la page Amiante du site internet de la DIRECCTE (lien hypertexte indiqué).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>
              <a:latin typeface="Arial" pitchFamily="34" charset="0"/>
            </a:endParaRPr>
          </a:p>
        </p:txBody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4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4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8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91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5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9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5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6FAF99A-A10B-4D65-9969-14CC4AF8A512}" type="slidenum">
              <a:rPr lang="fr-FR" smtClean="0"/>
              <a:pPr eaLnBrk="1" hangingPunct="1"/>
              <a:t>28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B68CAD-1CAA-4E1D-A4BE-0BB05295CF54}" type="slidenum">
              <a:rPr lang="fr-FR" sz="1200" smtClean="0">
                <a:latin typeface="Comic Sans MS" pitchFamily="66" charset="0"/>
              </a:rPr>
              <a:pPr eaLnBrk="1" hangingPunct="1"/>
              <a:t>3</a:t>
            </a:fld>
            <a:endParaRPr lang="fr-FR" sz="1200" dirty="0">
              <a:latin typeface="Comic Sans MS" pitchFamily="66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52475"/>
            <a:ext cx="5362575" cy="3713163"/>
          </a:xfrm>
          <a:ln w="12700" cap="flat">
            <a:solidFill>
              <a:schemeClr val="tx1"/>
            </a:solidFill>
          </a:ln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41" y="4721187"/>
            <a:ext cx="4993934" cy="4471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/>
          </a:bodyPr>
          <a:lstStyle/>
          <a:p>
            <a:pPr indent="361950" algn="just">
              <a:lnSpc>
                <a:spcPct val="80000"/>
              </a:lnSpc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B68CAD-1CAA-4E1D-A4BE-0BB05295CF54}" type="slidenum">
              <a:rPr lang="fr-FR" sz="1200" smtClean="0">
                <a:latin typeface="Comic Sans MS" pitchFamily="66" charset="0"/>
              </a:rPr>
              <a:pPr eaLnBrk="1" hangingPunct="1"/>
              <a:t>4</a:t>
            </a:fld>
            <a:endParaRPr lang="fr-FR" sz="1200" dirty="0">
              <a:latin typeface="Comic Sans MS" pitchFamily="66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52475"/>
            <a:ext cx="5362575" cy="3713163"/>
          </a:xfrm>
          <a:ln w="12700" cap="flat">
            <a:solidFill>
              <a:schemeClr val="tx1"/>
            </a:solidFill>
          </a:ln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41" y="4721187"/>
            <a:ext cx="4993934" cy="4471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/>
          </a:bodyPr>
          <a:lstStyle/>
          <a:p>
            <a:pPr indent="361950" algn="just">
              <a:lnSpc>
                <a:spcPct val="80000"/>
              </a:lnSpc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RST : Référence en </a:t>
            </a:r>
            <a:r>
              <a:rPr lang="fr-FR"/>
              <a:t>Santé – Sécurité.</a:t>
            </a:r>
            <a:endParaRPr lang="fr-FR" dirty="0"/>
          </a:p>
          <a:p>
            <a:endParaRPr lang="fr-FR" dirty="0"/>
          </a:p>
          <a:p>
            <a:r>
              <a:rPr lang="fr-FR" dirty="0"/>
              <a:t>Avril</a:t>
            </a:r>
            <a:r>
              <a:rPr lang="fr-FR" baseline="0" dirty="0"/>
              <a:t> 2019 – diffusion de l’outil aux SST via </a:t>
            </a:r>
            <a:r>
              <a:rPr lang="fr-FR" baseline="0" dirty="0" err="1"/>
              <a:t>Présance</a:t>
            </a:r>
            <a:r>
              <a:rPr lang="fr-FR" baseline="0" dirty="0"/>
              <a:t> + via les MIRT à tous les MT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9116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9244" y="0"/>
            <a:ext cx="11350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3150" y="0"/>
            <a:ext cx="19777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36531" y="0"/>
            <a:ext cx="24936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522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92524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8711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98495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1418829" y="4867275"/>
            <a:ext cx="694796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1181498" y="5500689"/>
            <a:ext cx="149621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1802341" y="5788025"/>
            <a:ext cx="2975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063751" y="4495801"/>
            <a:ext cx="395552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476500" y="3124200"/>
            <a:ext cx="668655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476500" y="5003322"/>
            <a:ext cx="668655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72177" y="1158875"/>
            <a:ext cx="2286000" cy="412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84657" y="4165468"/>
            <a:ext cx="3657600" cy="416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14.01.2019</a:t>
            </a:r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436027" y="4929189"/>
            <a:ext cx="6604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125F4-D015-49E4-BB65-8388F646339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621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5903A-CE04-4A09-8BE6-727BB414CF5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023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18161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A370-2ABA-4D4E-B4D5-2B1E48BEE2A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126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8089900" cy="487375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EFFFB05-8401-40E6-AA55-FE33C5655F3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352742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9244" y="0"/>
            <a:ext cx="11350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3150" y="0"/>
            <a:ext cx="19777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36531" y="0"/>
            <a:ext cx="24936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1522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92524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8711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434306" y="4867275"/>
            <a:ext cx="696516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181498" y="5500689"/>
            <a:ext cx="149621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802341" y="5791200"/>
            <a:ext cx="2975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2036234" y="4479926"/>
            <a:ext cx="395552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985612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76500" y="2895600"/>
            <a:ext cx="668655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76500" y="5010150"/>
            <a:ext cx="668655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05031" y="1154113"/>
            <a:ext cx="2286000" cy="412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EEECE1"/>
              </a:solidFill>
            </a:endParaRPr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19232" y="4162293"/>
            <a:ext cx="3657600" cy="416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EEECE1"/>
                </a:solidFill>
              </a:rPr>
              <a:t>17.06.2014</a:t>
            </a:r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451504" y="4929189"/>
            <a:ext cx="6604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57ACF-191E-4F43-9FEB-371237721B0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155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3962400" cy="4572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26102" y="1600200"/>
            <a:ext cx="3962400" cy="4572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21FE9-DF37-4E3B-831D-BBC10EEF7A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91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1724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5300" y="2362200"/>
            <a:ext cx="39624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736306" y="2362200"/>
            <a:ext cx="39624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9530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70535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CA281-E6A4-4250-ADB2-BC934489D3B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11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0078CD-C0DF-4687-8F63-0643E39EB07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39589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E7221-4363-46B7-9778-EF8622D9424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72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670890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915728" y="3181350"/>
            <a:ext cx="6309360" cy="4953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7379970" y="274320"/>
            <a:ext cx="1654302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30200" y="274320"/>
            <a:ext cx="6108700" cy="632764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CDD1D2-33A6-4944-B233-30CB2B21B1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2389546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670890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892201" y="3181350"/>
            <a:ext cx="6309360" cy="4953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68655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dirty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29615" y="264795"/>
            <a:ext cx="1651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E916AA-D822-4635-A751-8D179ADAFF2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400984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0899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8305272" y="1065874"/>
            <a:ext cx="2011362" cy="41619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7705593" y="3721762"/>
            <a:ext cx="3200400" cy="395552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14.01.2019</a:t>
            </a: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8255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Connecteur droit 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34" name="Connecteur droit 1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807054" y="5734050"/>
            <a:ext cx="6604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30367B-E9F2-4204-A30B-FAEF3454CC2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7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471A6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2C1D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CB3B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QQjRw&amp;url=http://www.batinor.fr/project/photovoltaique/&amp;ei=6HmYU4P5M4bB0QXL-YDQDA&amp;bvm=bv.68693194,d.d2k&amp;psig=AFQjCNHMKsQOijz8JC58-7Twf7GOYrGXHA&amp;ust=140258800892732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auvergne-rhone-alpes.direccte.gouv.fr/Risque-amiante" TargetMode="External"/><Relationship Id="rId7" Type="http://schemas.openxmlformats.org/officeDocument/2006/relationships/hyperlink" Target="http://travail-emploi.gouv.fr/sante-au-travail/prevention-des-risques/amiante/article/amiant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rs.fr/media.html?refINRS=ED%206262" TargetMode="External"/><Relationship Id="rId5" Type="http://schemas.openxmlformats.org/officeDocument/2006/relationships/hyperlink" Target="http://www.inrs.fr/media.html?refINRS=ED%206091" TargetMode="External"/><Relationship Id="rId4" Type="http://schemas.openxmlformats.org/officeDocument/2006/relationships/hyperlink" Target="https://www.preventionbtp.fr/Documentation/Explorer-par-produit/Information/Ouvrages/Guide-amiante-a-l-attention-des-medecins-du-travail-et-des-equipes-pluridisciplinaires-Role-et-responsabilites.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auvergne-rhone-alpes.direccte.gouv.fr/Risque-amiante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t-sante-travail.fr/rst/pages-article/ArticleRST.html?ref=RST.AC%2012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ventionbtp.fr/Documentation/Explorer-par-produit/Information/Ouvrages/Guide-amiante-a-l-attention-des-medecins-du-travail-et-des-equipes-pluridisciplinaires-Role-et-responsabilites.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43633" y="1417790"/>
            <a:ext cx="6696744" cy="271180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altLang="fr-FR" sz="4400" cap="none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 d’aide à la rédaction d’</a:t>
            </a:r>
            <a:r>
              <a:rPr lang="fr-FR" altLang="fr-FR" sz="4400" cap="none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 argumentés sur les documents SS3 et SS4 </a:t>
            </a:r>
            <a:r>
              <a:rPr lang="fr-FR" altLang="fr-FR" sz="4400" cap="none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les médecins du travail</a:t>
            </a:r>
            <a:r>
              <a:rPr lang="fr-FR" altLang="fr-FR" sz="3100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" name="Picture 5" descr="https://encrypted-tbn0.gstatic.com/images?q=tbn:ANd9GcSFxetpAXJFa3OiTGRRTFD_lDkaDqtELWxhBeytSkD00P7DU-bbf5PiMm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7416" y="392545"/>
            <a:ext cx="885923" cy="10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125F4-D015-49E4-BB65-8388F6463392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936776" y="4365104"/>
            <a:ext cx="4348708" cy="10899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</a:t>
            </a:r>
          </a:p>
        </p:txBody>
      </p:sp>
      <p:pic>
        <p:nvPicPr>
          <p:cNvPr id="7" name="Image 6" descr="BF3913DA-50A3-4F93-A4DE-995A6B27D0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1" y="59888"/>
            <a:ext cx="1341507" cy="142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ous-titre 1"/>
          <p:cNvSpPr txBox="1">
            <a:spLocks/>
          </p:cNvSpPr>
          <p:nvPr/>
        </p:nvSpPr>
        <p:spPr bwMode="auto">
          <a:xfrm>
            <a:off x="7610239" y="6313013"/>
            <a:ext cx="2174354" cy="5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Janvier 2019</a:t>
            </a:r>
          </a:p>
        </p:txBody>
      </p:sp>
    </p:spTree>
    <p:extLst>
      <p:ext uri="{BB962C8B-B14F-4D97-AF65-F5344CB8AC3E}">
        <p14:creationId xmlns:p14="http://schemas.microsoft.com/office/powerpoint/2010/main" val="3905256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10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activer les macros du fichier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088" y="980728"/>
            <a:ext cx="902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 :</a:t>
            </a:r>
            <a:r>
              <a:rPr 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 outil contenant des macros 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(lignes de programmation permettant de faciliter certaines opérations) – pour que celles-ci fonctionnent, il faut activer le fichier : </a:t>
            </a:r>
          </a:p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cela, lors de l’ouverture du document, cliquer sur « activer » dans la barre jaune d’avertissement de sécurité sous la barre de tâche. </a:t>
            </a:r>
          </a:p>
        </p:txBody>
      </p:sp>
      <p:pic>
        <p:nvPicPr>
          <p:cNvPr id="8" name="Image 7"/>
          <p:cNvPicPr/>
          <p:nvPr/>
        </p:nvPicPr>
        <p:blipFill rotWithShape="1">
          <a:blip r:embed="rId3"/>
          <a:srcRect b="4009"/>
          <a:stretch/>
        </p:blipFill>
        <p:spPr>
          <a:xfrm>
            <a:off x="920552" y="2611944"/>
            <a:ext cx="7200800" cy="39134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313040" y="3260537"/>
            <a:ext cx="1368152" cy="43621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3" name="Flèche vers le bas 12"/>
          <p:cNvSpPr/>
          <p:nvPr/>
        </p:nvSpPr>
        <p:spPr>
          <a:xfrm rot="21448254">
            <a:off x="5885576" y="2932059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416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se présente le fichier Excel contenant l’outil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379950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 outil Excel présentant plusieurs onglets de couleurs différentes :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134" y="1777459"/>
            <a:ext cx="903025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d’utilisation de l’outil.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Trois onglets permettant de rendre un avis argumenté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: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retrait 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onglet contenant un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accusé de réception de stratégies d’échantillonnage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Quatre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onglets annexes contenant des rappels sur des thématiques précises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(durées de vacation et des pauses).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des Appareils de Protection Respiratoire (APR) selon le niveau d’empoussièrement.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Facteurs de protection des différents APR.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des Moyens de Protection Collective (MPC).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1134" y="6058665"/>
            <a:ext cx="8288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Clr>
                <a:srgbClr val="629DD1">
                  <a:lumMod val="75000"/>
                </a:srgbClr>
              </a:buClr>
              <a:buFont typeface="+mj-lt"/>
              <a:buAutoNum type="arabicPeriod" startAt="5"/>
            </a:pPr>
            <a:endParaRPr lang="fr-FR" sz="1800" dirty="0">
              <a:solidFill>
                <a:srgbClr val="2428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86" y="5949280"/>
            <a:ext cx="87203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	</a:t>
            </a:r>
            <a:r>
              <a:rPr lang="fr-FR" sz="18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onglets contenant des </a:t>
            </a:r>
            <a:r>
              <a:rPr lang="fr-FR" sz="1800" dirty="0">
                <a:solidFill>
                  <a:srgbClr val="629DD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commentaires pré-rédigés </a:t>
            </a:r>
            <a:r>
              <a:rPr lang="fr-FR" sz="18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(à titre indicatif car 	ces onglets n’ont pas besoin d’être ouverts pour pouvoir utiliser l’outil).</a:t>
            </a: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1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visualiser tous les onglets / sélectionner un onglet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360" y="1405225"/>
            <a:ext cx="91231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Etant donné le nombre importants d’onglets, il n’est pas possible de visualiser l’ensemble des onglets en partie basse : pour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visualiser les onglets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visualisables,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les flèches à gauche des onglets,</a:t>
            </a:r>
          </a:p>
        </p:txBody>
      </p:sp>
      <p:pic>
        <p:nvPicPr>
          <p:cNvPr id="13" name="Imag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992560" y="2921045"/>
            <a:ext cx="7776864" cy="215265"/>
          </a:xfrm>
          <a:prstGeom prst="rect">
            <a:avLst/>
          </a:prstGeom>
        </p:spPr>
      </p:pic>
      <p:grpSp>
        <p:nvGrpSpPr>
          <p:cNvPr id="11" name="Groupe 10"/>
          <p:cNvGrpSpPr/>
          <p:nvPr/>
        </p:nvGrpSpPr>
        <p:grpSpPr>
          <a:xfrm>
            <a:off x="983035" y="2559094"/>
            <a:ext cx="517525" cy="561974"/>
            <a:chOff x="0" y="0"/>
            <a:chExt cx="517585" cy="681486"/>
          </a:xfrm>
        </p:grpSpPr>
        <p:sp>
          <p:nvSpPr>
            <p:cNvPr id="14" name="Rectangle 13"/>
            <p:cNvSpPr/>
            <p:nvPr/>
          </p:nvSpPr>
          <p:spPr>
            <a:xfrm>
              <a:off x="0" y="414068"/>
              <a:ext cx="517585" cy="26741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5" name="Flèche vers le bas 14"/>
            <p:cNvSpPr/>
            <p:nvPr/>
          </p:nvSpPr>
          <p:spPr>
            <a:xfrm>
              <a:off x="69011" y="0"/>
              <a:ext cx="405130" cy="414020"/>
            </a:xfrm>
            <a:prstGeom prst="downArrow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</p:grp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35" y="3615339"/>
            <a:ext cx="842318" cy="52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e 7"/>
          <p:cNvGrpSpPr/>
          <p:nvPr/>
        </p:nvGrpSpPr>
        <p:grpSpPr>
          <a:xfrm>
            <a:off x="910943" y="4797152"/>
            <a:ext cx="1092355" cy="520317"/>
            <a:chOff x="5068523" y="3367086"/>
            <a:chExt cx="1092355" cy="520317"/>
          </a:xfrm>
        </p:grpSpPr>
        <p:pic>
          <p:nvPicPr>
            <p:cNvPr id="16" name="Image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8523" y="3367086"/>
              <a:ext cx="483152" cy="520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Image 1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9064" y="3367086"/>
              <a:ext cx="631814" cy="520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Rectangle 24"/>
          <p:cNvSpPr/>
          <p:nvPr/>
        </p:nvSpPr>
        <p:spPr>
          <a:xfrm>
            <a:off x="2404492" y="3370047"/>
            <a:ext cx="68689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simples flèches permettent de se déplacer d’onglet en onglet, vers la gauche ou vers la droite à partir de l’onglet sélectionné.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04491" y="4717304"/>
            <a:ext cx="69409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flèches accompagnées d’une petite ligne permettent d’accéder directement au premier ou au dernier onglet.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1163" y="5458815"/>
            <a:ext cx="84742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sélectionner un onglet 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cliquer sur l’onglet pour accéder à son contenu</a:t>
            </a:r>
            <a:endParaRPr 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5175820" y="5734050"/>
            <a:ext cx="660400" cy="520700"/>
          </a:xfrm>
        </p:spPr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13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se présentent les grilles permettant de rendre un avis argumenté?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8464" y="1379950"/>
            <a:ext cx="4902040" cy="4641338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d’une grille contenant trois parties :</a:t>
            </a:r>
          </a:p>
          <a:p>
            <a:pPr marL="0" lvl="1" indent="0" algn="just">
              <a:lnSpc>
                <a:spcPct val="80000"/>
              </a:lnSpc>
              <a:spcBef>
                <a:spcPts val="600"/>
              </a:spcBef>
              <a:buSzPct val="100000"/>
              <a:buNone/>
            </a:pPr>
            <a:endParaRPr lang="fr-FR" altLang="fr-FR" sz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généraux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l’entreprise, sur le lecteur et le médecin du travail signant l’avis.</a:t>
            </a: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Rappels règlementaires concernant le document étudié.</a:t>
            </a: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Différentes questions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les éléments contenus dans le document  avec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possibilité d’ajouter des commentaires en cas d’éléments absents ou incomplets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possibilité d’ajouter des commentaires pré-rédigés par le groupe de travail ou de rédiger des commentaires libres.</a:t>
            </a:r>
          </a:p>
          <a:p>
            <a:pPr algn="just">
              <a:lnSpc>
                <a:spcPct val="80000"/>
              </a:lnSpc>
            </a:pPr>
            <a:endParaRPr lang="fr-FR" altLang="fr-FR" sz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1163758"/>
            <a:ext cx="4419600" cy="3152775"/>
          </a:xfrm>
          <a:prstGeom prst="rect">
            <a:avLst/>
          </a:prstGeom>
          <a:solidFill>
            <a:srgbClr val="990033">
              <a:alpha val="15000"/>
            </a:srgbClr>
          </a:solidFill>
          <a:ln>
            <a:noFill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4316533"/>
            <a:ext cx="4457700" cy="1933575"/>
          </a:xfrm>
          <a:prstGeom prst="rect">
            <a:avLst/>
          </a:prstGeom>
          <a:solidFill>
            <a:srgbClr val="7030A0">
              <a:alpha val="22000"/>
            </a:srgbClr>
          </a:solidFill>
          <a:ln>
            <a:noFill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6314806"/>
            <a:ext cx="39528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75820" y="1220089"/>
            <a:ext cx="4439330" cy="2208911"/>
          </a:xfrm>
          <a:prstGeom prst="rect">
            <a:avLst/>
          </a:prstGeom>
          <a:solidFill>
            <a:srgbClr val="990033">
              <a:alpha val="21000"/>
            </a:srgbClr>
          </a:solidFill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5175820" y="3438516"/>
            <a:ext cx="4439330" cy="878018"/>
          </a:xfrm>
          <a:prstGeom prst="rect">
            <a:avLst/>
          </a:prstGeom>
          <a:solidFill>
            <a:srgbClr val="006600">
              <a:alpha val="2600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175820" y="4316985"/>
            <a:ext cx="4439330" cy="2293096"/>
          </a:xfrm>
          <a:prstGeom prst="rect">
            <a:avLst/>
          </a:prstGeom>
          <a:solidFill>
            <a:srgbClr val="7030A0">
              <a:alpha val="2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848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14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généraux sur l’entreprise, le lecteur du document et le médecin du travail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344488" y="1233668"/>
            <a:ext cx="9166904" cy="52139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84648" y="4437112"/>
            <a:ext cx="7548055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du médecin du travail ayant réalisé l’analyse du document ou de l’intervenant délégué (par ex: IPRP).</a:t>
            </a:r>
          </a:p>
        </p:txBody>
      </p:sp>
      <p:sp>
        <p:nvSpPr>
          <p:cNvPr id="6" name="Rectangle 5"/>
          <p:cNvSpPr/>
          <p:nvPr/>
        </p:nvSpPr>
        <p:spPr>
          <a:xfrm>
            <a:off x="1800200" y="5589240"/>
            <a:ext cx="495300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 / tampon / date / signature du médecin du travail.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4488" y="1969698"/>
            <a:ext cx="1368152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du SST.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89304" y="1969698"/>
            <a:ext cx="158417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Référence du formulaire interne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84647" y="4005064"/>
            <a:ext cx="583264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Numéro de référence du document donné par l’entreprise ou à défaut son intitulé.</a:t>
            </a:r>
          </a:p>
        </p:txBody>
      </p:sp>
    </p:spTree>
    <p:extLst>
      <p:ext uri="{BB962C8B-B14F-4D97-AF65-F5344CB8AC3E}">
        <p14:creationId xmlns:p14="http://schemas.microsoft.com/office/powerpoint/2010/main" val="192696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15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Indication si les différents éléments nécessaires dans les documents sont présents, absents ou incomplets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940045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indiquer si un élément est satisfaisant, manquant, incomplet ou erroné dans le document?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134" y="2660719"/>
            <a:ext cx="902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contenant la question : une petite flèche apparait à droite de la case.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flèche et choisir la mention appropriée dans le menu déroulant.</a:t>
            </a:r>
          </a:p>
        </p:txBody>
      </p:sp>
      <p:pic>
        <p:nvPicPr>
          <p:cNvPr id="18" name="Image 17"/>
          <p:cNvPicPr/>
          <p:nvPr/>
        </p:nvPicPr>
        <p:blipFill>
          <a:blip r:embed="rId3"/>
          <a:stretch>
            <a:fillRect/>
          </a:stretch>
        </p:blipFill>
        <p:spPr>
          <a:xfrm>
            <a:off x="1568624" y="4365104"/>
            <a:ext cx="5595920" cy="1327538"/>
          </a:xfrm>
          <a:prstGeom prst="rect">
            <a:avLst/>
          </a:prstGeom>
        </p:spPr>
      </p:pic>
      <p:sp>
        <p:nvSpPr>
          <p:cNvPr id="28" name="Ellipse 27"/>
          <p:cNvSpPr/>
          <p:nvPr/>
        </p:nvSpPr>
        <p:spPr>
          <a:xfrm>
            <a:off x="6987394" y="4698947"/>
            <a:ext cx="215861" cy="222885"/>
          </a:xfrm>
          <a:prstGeom prst="ellips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6089980" y="4703671"/>
            <a:ext cx="897413" cy="218161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0" name="Flèche vers le bas 29"/>
          <p:cNvSpPr/>
          <p:nvPr/>
        </p:nvSpPr>
        <p:spPr>
          <a:xfrm rot="16200000">
            <a:off x="5412971" y="4645846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1" name="Zone de texte 305"/>
          <p:cNvSpPr txBox="1"/>
          <p:nvPr/>
        </p:nvSpPr>
        <p:spPr>
          <a:xfrm>
            <a:off x="5026500" y="470580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89981" y="5301208"/>
            <a:ext cx="1023259" cy="185213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3" name="Zone de texte 308"/>
          <p:cNvSpPr txBox="1"/>
          <p:nvPr/>
        </p:nvSpPr>
        <p:spPr>
          <a:xfrm>
            <a:off x="7617296" y="5229200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Flèche vers le bas 33"/>
          <p:cNvSpPr/>
          <p:nvPr/>
        </p:nvSpPr>
        <p:spPr>
          <a:xfrm rot="16200000" flipV="1">
            <a:off x="7290091" y="5194399"/>
            <a:ext cx="250207" cy="333836"/>
          </a:xfrm>
          <a:prstGeom prst="downArrow">
            <a:avLst/>
          </a:prstGeom>
          <a:solidFill>
            <a:srgbClr val="CCFFCC"/>
          </a:solidFill>
          <a:ln w="25400" cap="flat" cmpd="sng" algn="ctr">
            <a:solidFill>
              <a:srgbClr val="0066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5" name="Flèche vers le bas 34"/>
          <p:cNvSpPr/>
          <p:nvPr/>
        </p:nvSpPr>
        <p:spPr>
          <a:xfrm rot="5400000">
            <a:off x="7303687" y="4670077"/>
            <a:ext cx="249555" cy="30729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6" name="Zone de texte 312"/>
          <p:cNvSpPr txBox="1"/>
          <p:nvPr/>
        </p:nvSpPr>
        <p:spPr>
          <a:xfrm>
            <a:off x="7639162" y="4698947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543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16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 au choix de la mention pour les différentes questions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1" y="1268760"/>
            <a:ext cx="9289032" cy="912891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Certaines questions permettant d’analyser les documents sont précisées dans des commentaires :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visualiser, passer la souris sur la case contenant le commentaire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967500" y="2708920"/>
            <a:ext cx="7848872" cy="1656184"/>
          </a:xfrm>
          <a:prstGeom prst="rect">
            <a:avLst/>
          </a:prstGeom>
        </p:spPr>
      </p:pic>
      <p:sp>
        <p:nvSpPr>
          <p:cNvPr id="17" name="Rectangle 7"/>
          <p:cNvSpPr txBox="1">
            <a:spLocks noChangeArrowheads="1"/>
          </p:cNvSpPr>
          <p:nvPr/>
        </p:nvSpPr>
        <p:spPr bwMode="auto">
          <a:xfrm>
            <a:off x="272480" y="4490459"/>
            <a:ext cx="9145016" cy="113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même, des commentaires sont insérés au niveau des différentes thématiques et renvoient aux paragraphes concernant celles-ci dans le Guide amiante de l’APST / OPPBTP / SIST BTP dans lequel le rédacteur peut trouver des éléments d’aide à l’analyse plus pointus.</a:t>
            </a:r>
          </a:p>
        </p:txBody>
      </p:sp>
      <p:sp>
        <p:nvSpPr>
          <p:cNvPr id="2" name="Rectangle 1"/>
          <p:cNvSpPr/>
          <p:nvPr/>
        </p:nvSpPr>
        <p:spPr>
          <a:xfrm>
            <a:off x="632520" y="1990581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présence d’un commentaire pour une question est indiquée par la présence d’un petit triangle rouge dans le coin en haut à droite de la case contenant la question.</a:t>
            </a:r>
          </a:p>
        </p:txBody>
      </p:sp>
      <p:pic>
        <p:nvPicPr>
          <p:cNvPr id="19" name="Image 18"/>
          <p:cNvPicPr/>
          <p:nvPr/>
        </p:nvPicPr>
        <p:blipFill>
          <a:blip r:embed="rId4"/>
          <a:stretch>
            <a:fillRect/>
          </a:stretch>
        </p:blipFill>
        <p:spPr>
          <a:xfrm>
            <a:off x="1001914" y="5426563"/>
            <a:ext cx="7263454" cy="117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4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(1/3)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955453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un commentaire pré rédigé 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134" y="1352962"/>
            <a:ext cx="902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« Commentaires » en dessous de chaque tableau : une petite flèche apparait à droite de la case grisée.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4602" y="2132856"/>
            <a:ext cx="902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flèche et sélectionner un commentaire dans le menu déroulant (le numéro indiqué au début du commentaire correspond au numéro de la question).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9412" y="2779187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n’est possible de sélectionner qu’un commentaire à la fois</a:t>
            </a:r>
          </a:p>
        </p:txBody>
      </p:sp>
      <p:pic>
        <p:nvPicPr>
          <p:cNvPr id="17" name="Image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140962" y="3356992"/>
            <a:ext cx="7059066" cy="3083753"/>
          </a:xfrm>
          <a:prstGeom prst="rect">
            <a:avLst/>
          </a:prstGeom>
        </p:spPr>
      </p:pic>
      <p:sp>
        <p:nvSpPr>
          <p:cNvPr id="19" name="Ellipse 18"/>
          <p:cNvSpPr/>
          <p:nvPr/>
        </p:nvSpPr>
        <p:spPr>
          <a:xfrm>
            <a:off x="6897216" y="5301208"/>
            <a:ext cx="377601" cy="249555"/>
          </a:xfrm>
          <a:prstGeom prst="ellips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2231276" y="5327795"/>
            <a:ext cx="4737948" cy="18943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9" name="Flèche vers le bas 28"/>
          <p:cNvSpPr/>
          <p:nvPr/>
        </p:nvSpPr>
        <p:spPr>
          <a:xfrm rot="16200000">
            <a:off x="1883087" y="5241246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2" name="Zone de texte 305"/>
          <p:cNvSpPr txBox="1"/>
          <p:nvPr/>
        </p:nvSpPr>
        <p:spPr>
          <a:xfrm>
            <a:off x="1496616" y="530120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04571" y="6322802"/>
            <a:ext cx="4934572" cy="120219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4" name="Zone de texte 308"/>
          <p:cNvSpPr txBox="1"/>
          <p:nvPr/>
        </p:nvSpPr>
        <p:spPr>
          <a:xfrm>
            <a:off x="1508807" y="6245165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Flèche vers le bas 24"/>
          <p:cNvSpPr/>
          <p:nvPr/>
        </p:nvSpPr>
        <p:spPr>
          <a:xfrm rot="16200000">
            <a:off x="1892094" y="6215270"/>
            <a:ext cx="249555" cy="308041"/>
          </a:xfrm>
          <a:prstGeom prst="downArrow">
            <a:avLst/>
          </a:prstGeom>
          <a:solidFill>
            <a:srgbClr val="CCFFCC"/>
          </a:solidFill>
          <a:ln w="25400" cap="flat" cmpd="sng" algn="ctr">
            <a:solidFill>
              <a:srgbClr val="0066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6" name="Flèche vers le bas 25"/>
          <p:cNvSpPr/>
          <p:nvPr/>
        </p:nvSpPr>
        <p:spPr>
          <a:xfrm rot="5400000">
            <a:off x="7375249" y="5272338"/>
            <a:ext cx="249555" cy="30729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7" name="Zone de texte 312"/>
          <p:cNvSpPr txBox="1"/>
          <p:nvPr/>
        </p:nvSpPr>
        <p:spPr>
          <a:xfrm>
            <a:off x="7710724" y="5301208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197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8" grpId="0" animBg="1"/>
      <p:bldP spid="28" grpId="1" animBg="1"/>
      <p:bldP spid="29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(2/3)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plusieurs commentaires issus d’un même menu déroulant?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602" y="1475492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sont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536" y="1916832"/>
            <a:ext cx="873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Appuyer sur le bouton « ajouter un commentaire » à droite de la ligne « Commentaires » : une nouvelle ligne sous la ligne grisée contenant le même menu déroulant apparait automatiquement.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Sélectionner un nouveau commentaire.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9412" y="3385822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est possible d’ajouter autant de commentaires que souhaité.</a:t>
            </a:r>
          </a:p>
        </p:txBody>
      </p:sp>
      <p:pic>
        <p:nvPicPr>
          <p:cNvPr id="21" name="Imag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424608" y="4077072"/>
            <a:ext cx="6255687" cy="242799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321153" y="6068849"/>
            <a:ext cx="1368152" cy="43621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2" name="Flèche vers le bas 31"/>
          <p:cNvSpPr/>
          <p:nvPr/>
        </p:nvSpPr>
        <p:spPr>
          <a:xfrm rot="21448254">
            <a:off x="6893689" y="5740371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277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19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(3/3)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361" y="1156102"/>
            <a:ext cx="9315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ne sont pas activées,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possible d’ajouter une ligne « manuellement » : 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536" y="1700808"/>
            <a:ext cx="87348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 numéro de la ligne en dessous de la ligne contenant le menu déroulant et sélectionner « insertion » dans le menu : une nouvelle ligne sous la ligne grisée contenant le même menu déroulant apparait automatiquement.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Sélectionner un nouveau commentaire. </a:t>
            </a:r>
          </a:p>
        </p:txBody>
      </p:sp>
      <p:pic>
        <p:nvPicPr>
          <p:cNvPr id="13" name="Imag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2516278" y="3573016"/>
            <a:ext cx="5677082" cy="273630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00257" y="6108594"/>
            <a:ext cx="267922" cy="22732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892961" y="4688857"/>
            <a:ext cx="1082331" cy="227325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3" name="Flèche vers le bas 22"/>
          <p:cNvSpPr/>
          <p:nvPr/>
        </p:nvSpPr>
        <p:spPr>
          <a:xfrm rot="16200000">
            <a:off x="2084726" y="6066865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4" name="Zone de texte 305"/>
          <p:cNvSpPr txBox="1"/>
          <p:nvPr/>
        </p:nvSpPr>
        <p:spPr>
          <a:xfrm>
            <a:off x="1546997" y="6093296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Flèche vers le bas 24"/>
          <p:cNvSpPr/>
          <p:nvPr/>
        </p:nvSpPr>
        <p:spPr>
          <a:xfrm rot="5400000" flipV="1">
            <a:off x="2290959" y="4463949"/>
            <a:ext cx="252395" cy="70204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6" name="Zone de texte 312"/>
          <p:cNvSpPr txBox="1"/>
          <p:nvPr/>
        </p:nvSpPr>
        <p:spPr>
          <a:xfrm>
            <a:off x="1546997" y="4666627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958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8" grpId="0" animBg="1"/>
      <p:bldP spid="18" grpId="1" animBg="1"/>
      <p:bldP spid="2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92960" y="1772816"/>
            <a:ext cx="4264866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</a:p>
          <a:p>
            <a:pPr algn="ctr" eaLnBrk="1" hangingPunct="1"/>
            <a:r>
              <a:rPr lang="fr-CA" sz="6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Contexte :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4197634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Pourquoi un tel outil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598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20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libres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536" y="1971417"/>
            <a:ext cx="873485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« commentaires » puis taper le texte voulu.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Taper sur la touche entrée pour dégriser la case commentaire.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251337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des commentaires libres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(rédigés par l’utilisateur et autres que les commentaires pré-rédigés dans les menus déroulants)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352600" y="3645024"/>
            <a:ext cx="6408712" cy="2592288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144688" y="5745146"/>
            <a:ext cx="3384376" cy="34815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9" name="Flèche vers le bas 18"/>
          <p:cNvSpPr/>
          <p:nvPr/>
        </p:nvSpPr>
        <p:spPr>
          <a:xfrm rot="16200000">
            <a:off x="932403" y="5718715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93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(1/4)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7158" y="1502207"/>
            <a:ext cx="87348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placer sur l’onglet choisi.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« Fichier » puis sur « Imprimer ».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Sélectionner dans « Paramètre » - « Imprimer les feuilles actives »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courrier en imprimant l’onglet contenant l’avis ou l’annexe :</a:t>
            </a:r>
          </a:p>
        </p:txBody>
      </p:sp>
      <p:pic>
        <p:nvPicPr>
          <p:cNvPr id="9" name="Image 8"/>
          <p:cNvPicPr/>
          <p:nvPr/>
        </p:nvPicPr>
        <p:blipFill>
          <a:blip r:embed="rId3"/>
          <a:stretch>
            <a:fillRect/>
          </a:stretch>
        </p:blipFill>
        <p:spPr>
          <a:xfrm>
            <a:off x="1208584" y="2993470"/>
            <a:ext cx="6264696" cy="362193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64568" y="2924944"/>
            <a:ext cx="599068" cy="22571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2" name="Zone de texte 305"/>
          <p:cNvSpPr txBox="1"/>
          <p:nvPr/>
        </p:nvSpPr>
        <p:spPr>
          <a:xfrm>
            <a:off x="432447" y="2913021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525" y="4414224"/>
            <a:ext cx="1671339" cy="215461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Zone de texte 308"/>
          <p:cNvSpPr txBox="1"/>
          <p:nvPr/>
        </p:nvSpPr>
        <p:spPr>
          <a:xfrm>
            <a:off x="3872880" y="4380130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Zone de texte 312"/>
          <p:cNvSpPr txBox="1"/>
          <p:nvPr/>
        </p:nvSpPr>
        <p:spPr>
          <a:xfrm>
            <a:off x="695662" y="4293096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03105" y="4289394"/>
            <a:ext cx="897567" cy="25325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066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3" grpId="0" animBg="1"/>
      <p:bldP spid="13" grpId="1" animBg="1"/>
      <p:bldP spid="15" grpId="0" animBg="1"/>
      <p:bldP spid="18" grpId="0" animBg="1"/>
      <p:bldP spid="20" grpId="0" animBg="1"/>
      <p:bldP spid="2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argumenté à l’entreprise (2/4)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897" y="2808218"/>
            <a:ext cx="873485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 bouton « enregistrer en pdf » en bas de la page : une fenêtre s’ouvre pour choisir le choisir le dossier dans lequel le pdf sera enregistré.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Choisir le dossier (par défaut le logiciel choisit le dossier dans lequel a été enregistré l’outil permettant de rendre les avis) et cliquer sur le bouton « dossier où créer le pdf ». 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Envoyer le document par mail à l’entreprise en ajoutant le document enregistré sur l’ordinateur en pièce jointe.</a:t>
            </a: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mail en version pdf  (pour qu’elle ne soit pas modifiable)  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9412" y="1412776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Nécessité d’avoir  installé le logiciel PDF Creator.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8504" y="2185375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sont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823451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23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 :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16" y="3138054"/>
            <a:ext cx="6628011" cy="295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04458" y="5442310"/>
            <a:ext cx="3240360" cy="65098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Flèche vers le bas 10"/>
          <p:cNvSpPr/>
          <p:nvPr/>
        </p:nvSpPr>
        <p:spPr>
          <a:xfrm rot="21448254">
            <a:off x="3759930" y="5120848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12" name="Image 11"/>
          <p:cNvPicPr/>
          <p:nvPr/>
        </p:nvPicPr>
        <p:blipFill rotWithShape="1">
          <a:blip r:embed="rId4"/>
          <a:srcRect r="523" b="1501"/>
          <a:stretch/>
        </p:blipFill>
        <p:spPr>
          <a:xfrm>
            <a:off x="4453622" y="1318734"/>
            <a:ext cx="4567030" cy="263635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041231" y="3645023"/>
            <a:ext cx="1224137" cy="31006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Flèche vers le bas 14"/>
          <p:cNvSpPr/>
          <p:nvPr/>
        </p:nvSpPr>
        <p:spPr>
          <a:xfrm rot="21448254">
            <a:off x="7320520" y="3105329"/>
            <a:ext cx="338426" cy="248439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(3/4)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1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3" grpId="0" animBg="1"/>
      <p:bldP spid="13" grpId="1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24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9177" y="1124744"/>
            <a:ext cx="902288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l’onglet « Fichier » puis sur « Imprimer ».</a:t>
            </a:r>
          </a:p>
          <a:p>
            <a:pPr marL="804863" lvl="1" indent="-446088" algn="just">
              <a:buClr>
                <a:schemeClr val="accent1">
                  <a:lumMod val="75000"/>
                </a:schemeClr>
              </a:buClr>
            </a:pPr>
            <a:r>
              <a:rPr lang="fr-FR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est possible de sélectionner plusieurs onglets en même temps (cliquer sur les onglets en maintenant la touche Ctrl appuyée) – tous les onglets seront alors imprimés dans un même document pdf).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Sélectionner « PDF Creator » dans le menu déroulant.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Envoyer le document par mail à l’entreprise en ajoutant le document enregistré sur l’ordinateur en pièce jointe.</a:t>
            </a: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177" y="764704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ne sont pas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  <p:pic>
        <p:nvPicPr>
          <p:cNvPr id="18" name="Imag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40" y="3356992"/>
            <a:ext cx="5832648" cy="347325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/>
          <p:cNvSpPr/>
          <p:nvPr/>
        </p:nvSpPr>
        <p:spPr>
          <a:xfrm>
            <a:off x="1546997" y="3385791"/>
            <a:ext cx="599068" cy="22571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0" name="Zone de texte 305"/>
          <p:cNvSpPr txBox="1"/>
          <p:nvPr/>
        </p:nvSpPr>
        <p:spPr>
          <a:xfrm>
            <a:off x="914876" y="337386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60712" y="5424186"/>
            <a:ext cx="1671339" cy="215461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2" name="Zone de texte 308"/>
          <p:cNvSpPr txBox="1"/>
          <p:nvPr/>
        </p:nvSpPr>
        <p:spPr>
          <a:xfrm>
            <a:off x="4176067" y="5390092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Zone de texte 312"/>
          <p:cNvSpPr txBox="1"/>
          <p:nvPr/>
        </p:nvSpPr>
        <p:spPr>
          <a:xfrm>
            <a:off x="1208584" y="4564473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16027" y="4560771"/>
            <a:ext cx="897567" cy="25325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(4/4)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23" grpId="0" animBg="1"/>
      <p:bldP spid="24" grpId="0" animBg="1"/>
      <p:bldP spid="2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 après ?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1" y="4133662"/>
            <a:ext cx="4129081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Autres actions envisagées ou en cours.</a:t>
            </a:r>
          </a:p>
          <a:p>
            <a:pPr algn="ctr" eaLnBrk="1" hangingPunct="1"/>
            <a:r>
              <a:rPr lang="fr-FR" sz="26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Comment aller plus loin?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083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999" y="836712"/>
            <a:ext cx="2869679" cy="105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8463" y="2492896"/>
            <a:ext cx="9289032" cy="1152128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Premier semestre 2019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(travaux en cours)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Validation d’une trame commentée de mode opératoire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destination des entreprises de façon à améliorer la qualité et le contenu des documents, en harmoniser la forme et en faciliter l’examen.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26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Travaux du groupe de travail SST/DIRECCTE à l’horizon 2019 - 2020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463" y="4005064"/>
            <a:ext cx="9382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Eté 2019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 d’une plaquette de sensibilisation </a:t>
            </a:r>
            <a:r>
              <a:rPr lang="fr-FR" altLang="fr-FR" sz="20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destination des salariés du second œuvre concernant le suivi médical des salariés exposés à l’amiante.</a:t>
            </a:r>
            <a:endParaRPr lang="fr-FR" altLang="fr-FR" sz="2000" dirty="0">
              <a:solidFill>
                <a:srgbClr val="629DD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463" y="5220489"/>
            <a:ext cx="92890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à jour de l’outil </a:t>
            </a:r>
            <a:r>
              <a:rPr lang="fr-FR" altLang="fr-FR" sz="20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fonction des évolutions règlementaires et techniques (groupe de travail restreint DIRECCTE / SST)</a:t>
            </a:r>
            <a:endParaRPr lang="fr-FR" altLang="fr-F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12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251937"/>
            <a:ext cx="9289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aller plus loin 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2361" y="3284984"/>
            <a:ext cx="8619071" cy="2942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Documents du GRIA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(G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roupement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égional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nterinstitutionnel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miante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fr-FR" alt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*CARSAT Auvergne et Rhône-Alpes, SIST BTP, ARS, DIRECCTE, OPPBTP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endParaRPr lang="fr-FR" altLang="fr-FR" sz="7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Plaquette de sensibilisation sur le risque amiante à destination des employeurs :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comment travailler sur ou à proximité de matériaux contenant de l’amiante ? ».</a:t>
            </a: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 de référence :</a:t>
            </a:r>
          </a:p>
          <a:p>
            <a:pPr marL="1257300" lvl="2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Points de vigilance pour choisir et évaluer son organisme de                 formation SS4 ».</a:t>
            </a:r>
          </a:p>
          <a:p>
            <a:pPr marL="1257300" lvl="2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Mesures environnementales de fin de travaux des chantiers de désamiantage SS3 avec présence d’un confinement.</a:t>
            </a:r>
          </a:p>
        </p:txBody>
      </p:sp>
      <p:sp>
        <p:nvSpPr>
          <p:cNvPr id="9" name="Rectangle 8"/>
          <p:cNvSpPr/>
          <p:nvPr/>
        </p:nvSpPr>
        <p:spPr>
          <a:xfrm>
            <a:off x="211610" y="1025932"/>
            <a:ext cx="921531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Guide de l’OPPBTP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l’attention des médecins du travail et des équipes pluridisciplinaires – rôle et responsabilités.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00471" y="1700809"/>
            <a:ext cx="9310921" cy="129614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Brochure INRS :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ED6091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« Travaux de retrait ou  d’encapsulage de MCA.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‒"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ED6262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« Interventions d’entretien et de maintenance susceptibles d’émettre des fibres d’amiante ».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488" y="6382390"/>
            <a:ext cx="277592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¢"/>
            </a:pPr>
            <a:r>
              <a:rPr lang="fr-FR" altLang="fr-FR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Site internet </a:t>
            </a:r>
            <a:r>
              <a:rPr lang="fr-FR" altLang="fr-FR" sz="18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DGT</a:t>
            </a:r>
            <a:endParaRPr lang="fr-FR" alt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64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 bwMode="auto">
          <a:xfrm>
            <a:off x="843424" y="2852936"/>
            <a:ext cx="8046906" cy="576064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Merci de votre attention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1784648" y="5301073"/>
            <a:ext cx="6336704" cy="1080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fr-FR" altLang="fr-F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besoin -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à la DIRECCTE sur l’outil :</a:t>
            </a:r>
          </a:p>
          <a:p>
            <a:pPr marL="0" indent="0" algn="ctr">
              <a:lnSpc>
                <a:spcPct val="80000"/>
              </a:lnSpc>
              <a:buNone/>
            </a:pPr>
            <a:endParaRPr lang="fr-FR" altLang="fr-FR" sz="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2" indent="0">
              <a:lnSpc>
                <a:spcPct val="80000"/>
              </a:lnSpc>
              <a:buNone/>
            </a:pPr>
            <a:r>
              <a:rPr lang="fr-FR" altLang="fr-F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Cécile VERSET : cecile.verset@direccte.gouv.fr</a:t>
            </a:r>
          </a:p>
          <a:p>
            <a:pPr marL="731520" lvl="2" indent="0">
              <a:lnSpc>
                <a:spcPct val="80000"/>
              </a:lnSpc>
              <a:buNone/>
            </a:pPr>
            <a:r>
              <a:rPr lang="fr-FR" altLang="fr-F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 DEMOLLIENS : marie.demolliens@direccte.gouv.fr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fr-FR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1610" y="260648"/>
            <a:ext cx="9215316" cy="3139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</a:pPr>
            <a:r>
              <a:rPr lang="fr-FR" altLang="fr-FR" sz="18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Dernière version de l’outil à télécharger 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site de la DIRECCTE – rubrique Amiante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alt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465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20091001111152437_000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84236" y="1700808"/>
            <a:ext cx="1733259" cy="28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0060" y="94584"/>
            <a:ext cx="8230592" cy="10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L’Amiante : un risque réel mais mal appréhendé </a:t>
            </a:r>
          </a:p>
        </p:txBody>
      </p:sp>
      <p:sp>
        <p:nvSpPr>
          <p:cNvPr id="3" name="Rectangle 2"/>
          <p:cNvSpPr/>
          <p:nvPr/>
        </p:nvSpPr>
        <p:spPr>
          <a:xfrm>
            <a:off x="344488" y="1340768"/>
            <a:ext cx="698477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Amiante :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5000 maladies reconnues comme étant liées au travail chaque année.</a:t>
            </a:r>
          </a:p>
          <a:p>
            <a:pPr marL="3429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altLang="fr-FR" sz="20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cause de maladies professionnelles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(4065 nouveaux cas reconnus 30 et 30 bis)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1</a:t>
            </a:r>
            <a:r>
              <a:rPr lang="fr-FR" altLang="fr-FR" sz="20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termes de coûts</a:t>
            </a:r>
          </a:p>
          <a:p>
            <a:pPr marL="342900" lvl="1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1ère cause de cancers professionnels (81% des cancers professionnels seraient liés à l’inhalation de fibres d’amiante)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(rapport de gestion de la CNAMTS 2017) </a:t>
            </a:r>
          </a:p>
        </p:txBody>
      </p:sp>
      <p:sp>
        <p:nvSpPr>
          <p:cNvPr id="8" name="Rectangle 7"/>
          <p:cNvSpPr/>
          <p:nvPr/>
        </p:nvSpPr>
        <p:spPr>
          <a:xfrm>
            <a:off x="663050" y="4682697"/>
            <a:ext cx="87544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Pourtant, l’exposition aux fibres d’amiante est encore mal identifiée et appréhendée, notamment par les entreprises du 2</a:t>
            </a:r>
            <a:r>
              <a:rPr lang="fr-FR" altLang="fr-FR" sz="2000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œuvre intervenant sur matériaux contenant de l’amiante. </a:t>
            </a:r>
            <a:endParaRPr lang="fr-FR" altLang="fr-FR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1137" y="5817458"/>
            <a:ext cx="81282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Nécessité d’améliorer la gestion du risque Amiante par les entreprises : un des objectif de la fiche action Amiante du PRST3.</a:t>
            </a:r>
            <a:endParaRPr lang="fr-FR" altLang="fr-FR" sz="2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249590" y="5877272"/>
            <a:ext cx="360040" cy="288032"/>
          </a:xfrm>
          <a:prstGeom prst="rightArrow">
            <a:avLst/>
          </a:prstGeom>
          <a:solidFill>
            <a:srgbClr val="FFCC99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51307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0060" y="94584"/>
            <a:ext cx="8230592" cy="10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Les documents Amiante et avis du médecin du travail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480" y="1340768"/>
            <a:ext cx="907300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du travail prévoit la consultation ou l’avis du médecin du travail sur un certain nombre de documents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rédigés par les entreprises dans le cadre du risque amiante :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 d’échantillonnage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(nombre de vacations…)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outre, les plans de retrait sont transmis aux médecins du travail tous les trimestres.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480" y="4941168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Clr>
                <a:schemeClr val="tx2"/>
              </a:buClr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 exprimé par les médecins du travail d’avoir des outils facilitant la rédaction d’avis aux entreprises dans un questionnaire transmis par la DIRECCTE aux SST fin 2017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1519" y="6099393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Nécessité de créer des outils simples et adaptés aux SST sur les documents « Amiante ».</a:t>
            </a:r>
            <a:endParaRPr lang="fr-FR" altLang="fr-FR" sz="2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249590" y="6165304"/>
            <a:ext cx="360040" cy="288032"/>
          </a:xfrm>
          <a:prstGeom prst="rightArrow">
            <a:avLst/>
          </a:prstGeom>
          <a:solidFill>
            <a:srgbClr val="FFCC99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0736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680060" y="94584"/>
            <a:ext cx="8230592" cy="9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Genèse du projet et construction d’un outil à destination des SST.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2480" y="1268760"/>
            <a:ext cx="9217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Janvier 2018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création d’un groupe de travail animé par la DIRECCTE et constitué de médecins du travail et d’IPRP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issus de SST AURA pour créer des outils simples et adaptés aidant les médecins du travail à rendre des avis argumentés sur les documents « Amiante » transmis par les entreprises.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480" y="2636912"/>
            <a:ext cx="92170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Janvier 2018 – Décembre 2018 :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partir d’outils conçus par les Services de Santé au Travail du BTP de l’Ain, de l’Isère et du Rhône :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en séance d’un outil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 permettant d’analyser et de rendre un avis sur les modes opératoires, plan de retrait, notices de poste et organisation du travail,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l’outil au sein des SST des participants au groupe de travail pour l’enrichir et l’améliorer,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contenu de la version finale en décembre 2018.</a:t>
            </a:r>
          </a:p>
        </p:txBody>
      </p:sp>
      <p:sp>
        <p:nvSpPr>
          <p:cNvPr id="6" name="Rectangle 5"/>
          <p:cNvSpPr/>
          <p:nvPr/>
        </p:nvSpPr>
        <p:spPr>
          <a:xfrm>
            <a:off x="200472" y="5661248"/>
            <a:ext cx="9217024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 2009 :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parution d’un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article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la revue RST de l’INRS sur l’outil l’aide à la rédaction d’avis.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1er semestre 2019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 de l’outil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l’ensemble des SST AURA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0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Outil « Amiante SST » 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3893208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Quel format et pour quel objectifs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582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0" y="1196752"/>
            <a:ext cx="9289032" cy="4608512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L’outil permet de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7687" lvl="2" algn="just"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fr-FR" altLang="fr-FR" sz="17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Guider la lecture et de rendre un avis argumentés sur les documents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suivants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 (SS4)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(SS3 ou SS4)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 (SS3 ou SS4).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 d’échantillonnage (SS3 ou SS4).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ce document, l’outil contient également un modèle d’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accusé de réception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Transmettre des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 complémentaires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rappelant à l’entreprise la règlementation et des bonnes pratiques sur des thématiques précises (durées de vacation, prises en compte de la pénibilité…) en complément de l’avis argumenté du médecin du travail.</a:t>
            </a: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4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endParaRPr lang="fr-FR" altLang="fr-FR" sz="1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 et utilité de l’outil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0253" y="5893894"/>
            <a:ext cx="8514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 outil pratico-pratique vient en complément du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Guide OPPBTP /ASPST /SISTBTP Amiante à l'attention des médecins du travail et des équipes pluridisciplinaires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Rôle et responsabilités – guide très précis et complet.</a:t>
            </a:r>
          </a:p>
        </p:txBody>
      </p:sp>
    </p:spTree>
    <p:extLst>
      <p:ext uri="{BB962C8B-B14F-4D97-AF65-F5344CB8AC3E}">
        <p14:creationId xmlns:p14="http://schemas.microsoft.com/office/powerpoint/2010/main" val="301039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0" y="1196752"/>
            <a:ext cx="9195136" cy="2304256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L’outil a plusieurs objectifs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0874" lvl="2" indent="-285750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Homogénéiser, sécuriser et faciliter la pratique des médecins du travail en leur permettant de rendre des avis argumentés porteurs d’éléments appropriables par l’employeur.</a:t>
            </a:r>
          </a:p>
          <a:p>
            <a:pPr marL="365124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0874" lvl="2" indent="-285750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Contribuer à l’amélioration de la qualité des documents transmis par les entreprises et in fine de la prévention sur les chantiers.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de l’outil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269308" y="3645024"/>
            <a:ext cx="919513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 outil a été testé par les membres du groupe de travail pour s’assurer qu’il concourt à remplir les objectifs identifiés au moment de la conception.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premiers retours tendent à montrer que l’outil permet de rendre des avis plus rapidement et de façon plus argumentée et que la réception des avis engendre des améliorations des documents par les entreprises. 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390353" y="4581128"/>
            <a:ext cx="360040" cy="2880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729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Outil « Amiante SST » 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3893208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Comment l’utiliser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020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ersonnalisé 2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81B8C1"/>
      </a:hlink>
      <a:folHlink>
        <a:srgbClr val="3EBBF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67648</TotalTime>
  <Words>2355</Words>
  <Application>Microsoft Office PowerPoint</Application>
  <PresentationFormat>Format A4 (210 x 297 mm)</PresentationFormat>
  <Paragraphs>261</Paragraphs>
  <Slides>28</Slides>
  <Notes>28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Century Schoolbook</vt:lpstr>
      <vt:lpstr>Comic Sans MS</vt:lpstr>
      <vt:lpstr>Courier New</vt:lpstr>
      <vt:lpstr>Tahoma</vt:lpstr>
      <vt:lpstr>Times New Roman</vt:lpstr>
      <vt:lpstr>Wingdings</vt:lpstr>
      <vt:lpstr>Wingdings 2</vt:lpstr>
      <vt:lpstr>Oriel</vt:lpstr>
      <vt:lpstr>Outil d’aide à la rédaction d’avis argumentés sur les documents SS3 et SS4 par les médecins du travail.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Formations Amiante</dc:title>
  <dc:creator>LDELECOURT</dc:creator>
  <cp:lastModifiedBy>Olivier HEAULME</cp:lastModifiedBy>
  <cp:revision>934</cp:revision>
  <cp:lastPrinted>2015-08-19T12:05:46Z</cp:lastPrinted>
  <dcterms:created xsi:type="dcterms:W3CDTF">2011-10-18T16:58:18Z</dcterms:created>
  <dcterms:modified xsi:type="dcterms:W3CDTF">2023-06-15T14:41:41Z</dcterms:modified>
</cp:coreProperties>
</file>